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4" r:id="rId5"/>
    <p:sldId id="265" r:id="rId6"/>
    <p:sldId id="266" r:id="rId7"/>
    <p:sldId id="267" r:id="rId8"/>
    <p:sldId id="270" r:id="rId9"/>
    <p:sldId id="262" r:id="rId10"/>
    <p:sldId id="279" r:id="rId11"/>
    <p:sldId id="283" r:id="rId12"/>
    <p:sldId id="268" r:id="rId13"/>
    <p:sldId id="275" r:id="rId14"/>
    <p:sldId id="276" r:id="rId15"/>
    <p:sldId id="284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42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05BF9-FE6D-43DF-9F8B-B1C3F95D7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1E7692-2DC7-4F88-B12B-DC32CBC237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AA0C2-4352-44E2-817C-C72F01BBC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B32AB-1D65-472F-AC79-2B7423E5C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441B70-3ABD-4A12-A601-C98A26E4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E296F-B8AF-40BD-AE61-4FD3B3C5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5BC1CD-2F29-48EA-8F27-8179B81A8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42568-C4A9-4197-A928-46DB03072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F22B95-FCF9-48A7-9956-1E32414F4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0B47F-CEE1-4DF7-9677-9EF03EAC4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4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6A0EAD-70A6-4EEB-9245-1869997230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8AE23-0DAB-4E00-B57D-C2A9F84F3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0F968-6271-4D02-934C-6445087D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BF962-8003-4B24-BBCD-B56151A28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FDFA-3FDF-484E-ACEF-59535C62E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28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D9703-C4C8-4F3A-8A0C-B51A75E9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060442-D54F-4FCE-A84F-7C3C9F3845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1C04F-7EA7-4E46-953D-E82811875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204A2-019C-40EF-8B95-FEFC632F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CF580-27DB-4D38-A625-24643E407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90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91D8-46FC-48CF-934E-1076686B6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1CAADC-AAFA-41DF-90AF-3CCA6282E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DFAD3-A14E-4C68-A15B-3ECD2F94F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3DA7E-AFFF-42B1-ACBA-64E1CE8F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0A14A-15BA-497F-8FB9-4C701948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36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89C9C-C7B8-4BF1-A9D8-11ECD03A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8EC85-B538-4561-992A-55DD1B6DF0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C9F88-A961-4FF3-AF05-87501C126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894EB1-4D35-4745-85E1-06755DD2C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C962B-52D3-4D69-B444-228258B26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6BE3A6-5B15-45BC-9A6E-DAF74EEF9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2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FAA68-9B60-4021-8615-13BD5B02C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E09B9E-40CB-4A3C-BAEA-9683EF111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55AC9-8CAD-4894-9039-99DFF92545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75FEA1-FA44-415C-A5A9-C9FA6DE396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B73B61-FB29-43F2-9D5E-C8E545534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CC1069-8847-490D-8656-5DDB99B8B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E88D18-2F98-4A36-9828-CD4FCD172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FC0DC2-D09B-4B86-8027-CEF9F2657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8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97CE-D4EE-4C60-BAA9-2B2CF6DD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04403-3A50-4FB2-B275-2CA55AFC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99B610-93A0-4161-8D48-866356826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A24696-A356-493A-887B-0D3E77D45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59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74A4E2-F50D-4239-89DD-08BF6CD51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EC3BF5-0A95-4527-B12B-7A6A4D10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AF340-09FF-49D5-91F6-3967DBF6D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31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E29CE-3F10-4B91-AFD4-D25932766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C00FF-6545-49E2-BA20-C21C1264D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505A9-2642-4173-91D9-E566AEE23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99AC1-1CA9-4185-9981-62939C506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8B6A6-031D-4A92-BD9A-91888DC3A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D74361-FD21-4982-8805-3BA6CE924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1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F83E6-851E-4895-BC27-8FF548E04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B9F55-C14D-43CD-AC1A-981C66804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51D0D-4449-456D-9B3E-1B08702FFF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81C032-5AEF-4134-96E4-8F83FE388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6A26-AFDE-4A24-B778-79B9CB8FC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AEC49-E625-4602-B546-3C94A71E7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31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56F280-49CD-476D-AC3B-4E455DB5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5D888-C586-48FF-AE7E-0416AB661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4C356-5063-4B6F-A040-2ED6D65B4F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09329-EB32-4EAF-8DC7-0D30D14D4F69}" type="datetimeFigureOut">
              <a:rPr lang="en-US" smtClean="0"/>
              <a:t>4/3/2024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9A538-86E3-44C4-B914-3CC76C1CD4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C9D81-3660-428C-94D9-CB3013281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0D92E-F72C-49FA-9A1D-956862E9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07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hloe@massafterschool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oe.mass.edu/grants/2025/0523-0527-0528/" TargetMode="External"/><Relationship Id="rId2" Type="http://schemas.openxmlformats.org/officeDocument/2006/relationships/hyperlink" Target="https://www.doe.mass.edu/grants/2024/528-530/guidelines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294" y="2766217"/>
            <a:ext cx="7474172" cy="132556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After school and Out-of-School Subgrant Program</a:t>
            </a:r>
            <a:br>
              <a:rPr lang="en-US" b="1" dirty="0"/>
            </a:br>
            <a:br>
              <a:rPr lang="en-US" b="1" dirty="0"/>
            </a:br>
            <a:r>
              <a:rPr lang="en-US" b="1" u="sng" dirty="0">
                <a:solidFill>
                  <a:srgbClr val="FF0000"/>
                </a:solidFill>
              </a:rPr>
              <a:t>Summer</a:t>
            </a:r>
            <a:r>
              <a:rPr lang="en-US" b="1" dirty="0"/>
              <a:t> Application Informational Webinar (recorded)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294" y="4268536"/>
            <a:ext cx="5127804" cy="198506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April 2</a:t>
            </a:r>
            <a:r>
              <a:rPr lang="en-US" sz="4400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US" sz="4400" dirty="0">
                <a:solidFill>
                  <a:schemeClr val="accent1">
                    <a:lumMod val="75000"/>
                  </a:schemeClr>
                </a:solidFill>
              </a:rPr>
              <a:t>, 2024</a:t>
            </a:r>
          </a:p>
        </p:txBody>
      </p:sp>
      <p:sp>
        <p:nvSpPr>
          <p:cNvPr id="32" name="Rectangle 2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Oval 2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6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Timelines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911" y="1793358"/>
            <a:ext cx="7036897" cy="389145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Application Timeline</a:t>
            </a:r>
          </a:p>
          <a:p>
            <a:pPr lvl="1"/>
            <a:r>
              <a:rPr lang="en-US" sz="2000" dirty="0"/>
              <a:t>Due April 12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Awards announced May 1</a:t>
            </a:r>
            <a:r>
              <a:rPr lang="en-US" sz="2000" baseline="30000" dirty="0"/>
              <a:t>st</a:t>
            </a:r>
            <a:r>
              <a:rPr lang="en-US" sz="2000" dirty="0"/>
              <a:t> </a:t>
            </a:r>
          </a:p>
          <a:p>
            <a:r>
              <a:rPr lang="en-US" sz="2400" dirty="0"/>
              <a:t>Grant Timeline</a:t>
            </a:r>
          </a:p>
          <a:p>
            <a:pPr lvl="1"/>
            <a:r>
              <a:rPr lang="en-US" sz="2000" dirty="0"/>
              <a:t>Activities during July 1</a:t>
            </a:r>
            <a:r>
              <a:rPr lang="en-US" sz="2000" baseline="30000" dirty="0"/>
              <a:t>st</a:t>
            </a:r>
            <a:r>
              <a:rPr lang="en-US" sz="2000" dirty="0"/>
              <a:t>, 2024 – August 31</a:t>
            </a:r>
            <a:r>
              <a:rPr lang="en-US" sz="2000" baseline="30000" dirty="0"/>
              <a:t>st</a:t>
            </a:r>
            <a:r>
              <a:rPr lang="en-US" sz="2000" dirty="0"/>
              <a:t>, 2024.</a:t>
            </a:r>
          </a:p>
          <a:p>
            <a:pPr lvl="1"/>
            <a:r>
              <a:rPr lang="en-US" sz="2000" dirty="0"/>
              <a:t>Due to the new GEM$ system, MAP cannot issue funding until July 1</a:t>
            </a:r>
            <a:r>
              <a:rPr lang="en-US" sz="2000" baseline="30000" dirty="0"/>
              <a:t>st</a:t>
            </a:r>
            <a:r>
              <a:rPr lang="en-US" sz="2000" dirty="0"/>
              <a:t>. 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87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Reimbursement of Services Rendered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867000"/>
            <a:ext cx="6467867" cy="345370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Previously, MAP was able to request funds prior to dispensing them to grantees.</a:t>
            </a:r>
          </a:p>
          <a:p>
            <a:r>
              <a:rPr lang="en-US" sz="2400" dirty="0"/>
              <a:t>DESE no longer allows us to do this and we must request reimbursement for services rendered.</a:t>
            </a:r>
          </a:p>
          <a:p>
            <a:r>
              <a:rPr lang="en-US" sz="2400" dirty="0"/>
              <a:t>MAP will issue payments as quickly as possible but there may be a delay due to the new GEM$ system.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209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Reporting Requirements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519653"/>
            <a:ext cx="6467867" cy="2675695"/>
          </a:xfrm>
        </p:spPr>
        <p:txBody>
          <a:bodyPr anchor="ctr">
            <a:normAutofit/>
          </a:bodyPr>
          <a:lstStyle/>
          <a:p>
            <a:r>
              <a:rPr lang="en-US" sz="2400" dirty="0"/>
              <a:t>Narrative description of services rendered with funds.</a:t>
            </a:r>
          </a:p>
          <a:p>
            <a:r>
              <a:rPr lang="en-US" sz="2400" dirty="0"/>
              <a:t>Demographic and program data about students served.</a:t>
            </a:r>
          </a:p>
          <a:p>
            <a:r>
              <a:rPr lang="en-US" sz="2400" dirty="0"/>
              <a:t>Site visits and expanded review process.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017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Questions and Answers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742532"/>
            <a:ext cx="6467867" cy="2229937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Please send questions to Chloe </a:t>
            </a:r>
            <a:r>
              <a:rPr lang="en-US" sz="2400" dirty="0">
                <a:hlinkClick r:id="rId2"/>
              </a:rPr>
              <a:t>chloe@massafterschool.org</a:t>
            </a:r>
            <a:endParaRPr lang="en-US" sz="2400" dirty="0"/>
          </a:p>
          <a:p>
            <a:r>
              <a:rPr lang="en-US" sz="2400" dirty="0"/>
              <a:t>Please put all questions in the chat so we can publish an FAQ on our website.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696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Introduction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dirty="0"/>
              <a:t>Chloe McElligott </a:t>
            </a:r>
            <a:r>
              <a:rPr lang="en-US" sz="3600" dirty="0"/>
              <a:t>– Director of Outreach and Community Engagement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Patrick Stanton </a:t>
            </a:r>
            <a:r>
              <a:rPr lang="en-US" sz="3600" dirty="0"/>
              <a:t>– Executive Director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226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About MAP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892225"/>
            <a:ext cx="6467867" cy="3450613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MAP</a:t>
            </a:r>
            <a:r>
              <a:rPr lang="en-US" sz="2400" dirty="0"/>
              <a:t> is the only statewide non-profit dedicated to professional development and advocacy for all afterschool and summer providers.</a:t>
            </a:r>
          </a:p>
          <a:p>
            <a:r>
              <a:rPr lang="en-US" sz="2400" b="1" dirty="0"/>
              <a:t>MAP</a:t>
            </a:r>
            <a:r>
              <a:rPr lang="en-US" sz="2400" dirty="0"/>
              <a:t> serves small, medium, and large providers in both rural and city settings.</a:t>
            </a:r>
          </a:p>
          <a:p>
            <a:r>
              <a:rPr lang="en-US" sz="2400" b="1" dirty="0"/>
              <a:t>MAP</a:t>
            </a:r>
            <a:r>
              <a:rPr lang="en-US" sz="2400" dirty="0"/>
              <a:t> builds consensus on afterschool issues to move the field forward in a positive direction.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2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ASOST-S Grant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892225"/>
            <a:ext cx="6467867" cy="3450613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2400" dirty="0"/>
              <a:t>After School and Out-of-School Time (ASOST)</a:t>
            </a:r>
          </a:p>
          <a:p>
            <a:pPr lvl="1"/>
            <a:r>
              <a:rPr lang="en-US" sz="2000" dirty="0"/>
              <a:t>Subgrant (S)</a:t>
            </a:r>
          </a:p>
          <a:p>
            <a:r>
              <a:rPr lang="en-US" sz="2400" dirty="0"/>
              <a:t>Replacing ASOST-Quality Grant</a:t>
            </a:r>
          </a:p>
          <a:p>
            <a:pPr lvl="1"/>
            <a:r>
              <a:rPr lang="en-US" sz="2000" dirty="0"/>
              <a:t>You can still apply if you have received previous ASOST funding for this summer.</a:t>
            </a:r>
          </a:p>
          <a:p>
            <a:r>
              <a:rPr lang="en-US" sz="2400" dirty="0"/>
              <a:t>Combination of two state grant line items: ASOST (7061-9611) and Summer (7061-9814)</a:t>
            </a:r>
          </a:p>
          <a:p>
            <a:r>
              <a:rPr lang="en-US" sz="2400" dirty="0"/>
              <a:t>This model was transferred from the Rebound grant (federal COVID-19 dollars).</a:t>
            </a:r>
          </a:p>
          <a:p>
            <a:pPr lvl="1"/>
            <a:r>
              <a:rPr lang="en-US" sz="2000" dirty="0"/>
              <a:t>Previous applications were for both school year and summer. This time, </a:t>
            </a:r>
            <a:r>
              <a:rPr lang="en-US" sz="2000" b="1" dirty="0"/>
              <a:t>MAP will issue separate summer and school year grant applications.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671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Eligibility for MAP Summer Grant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952263"/>
          </a:xfrm>
        </p:spPr>
        <p:txBody>
          <a:bodyPr anchor="ctr">
            <a:normAutofit fontScale="85000"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>
                <a:effectLst/>
              </a:rPr>
              <a:t>You serve school age youth a summer setting.</a:t>
            </a:r>
            <a:endParaRPr lang="en-US" dirty="0"/>
          </a:p>
          <a:p>
            <a:pPr>
              <a:buFont typeface="+mj-lt"/>
              <a:buAutoNum type="arabicPeriod"/>
            </a:pPr>
            <a:r>
              <a:rPr lang="en-US" dirty="0">
                <a:effectLst/>
              </a:rPr>
              <a:t>Your program is geographically located in the cities/towns listed here: Executive Office of Health and Human Service’s </a:t>
            </a:r>
            <a:r>
              <a:rPr lang="en-US" b="1" dirty="0">
                <a:effectLst/>
              </a:rPr>
              <a:t>Region 1 or Region 5. </a:t>
            </a:r>
          </a:p>
          <a:p>
            <a:pPr>
              <a:buFont typeface="+mj-lt"/>
              <a:buAutoNum type="arabicPeriod"/>
            </a:pPr>
            <a:r>
              <a:rPr lang="en-US" dirty="0"/>
              <a:t>School district or 501c(3) non-profit</a:t>
            </a:r>
          </a:p>
          <a:p>
            <a:pPr lvl="1">
              <a:buFont typeface="+mj-lt"/>
              <a:buAutoNum type="arabicPeriod"/>
            </a:pPr>
            <a:r>
              <a:rPr lang="en-US" dirty="0">
                <a:effectLst/>
              </a:rPr>
              <a:t>For profit entities cannot apply.</a:t>
            </a:r>
          </a:p>
          <a:p>
            <a:pPr>
              <a:buFont typeface="+mj-lt"/>
              <a:buAutoNum type="arabicPeriod"/>
            </a:pPr>
            <a:r>
              <a:rPr lang="en-US" dirty="0"/>
              <a:t> You are not a YMCA, Boys and Girls Club, or in the City of Springfield.*</a:t>
            </a:r>
          </a:p>
          <a:p>
            <a:pPr lvl="1">
              <a:buFont typeface="+mj-lt"/>
              <a:buAutoNum type="arabicPeriod"/>
            </a:pPr>
            <a:r>
              <a:rPr lang="en-US" dirty="0">
                <a:effectLst/>
              </a:rPr>
              <a:t>*Unless you are a YMCA or B</a:t>
            </a:r>
            <a:r>
              <a:rPr lang="en-US" dirty="0"/>
              <a:t>&amp;G Club applying with a school (this is confusing so please confirm with us and your statewide group before applying).</a:t>
            </a:r>
            <a:endParaRPr lang="en-US" dirty="0">
              <a:effectLst/>
            </a:endParaRPr>
          </a:p>
          <a:p>
            <a:pPr>
              <a:buFont typeface="+mj-lt"/>
              <a:buAutoNum type="arabicPeriod"/>
            </a:pPr>
            <a:endParaRPr lang="en-US" b="1" dirty="0">
              <a:effectLst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685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b="1" dirty="0">
                <a:solidFill>
                  <a:srgbClr val="FFFFFF"/>
                </a:solidFill>
              </a:rPr>
              <a:t>Catchment Areas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512E35B5-1407-4B5C-B8D0-5CE0A8D86D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058" y="2426818"/>
            <a:ext cx="5174934" cy="3997637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Map&#10;&#10;Description automatically generated">
            <a:extLst>
              <a:ext uri="{FF2B5EF4-FFF2-40B4-BE49-F238E27FC236}">
                <a16:creationId xmlns:a16="http://schemas.microsoft.com/office/drawing/2014/main" id="{C2E660BC-ABF3-4487-B38A-4C5B2FDB68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5564" y="2426818"/>
            <a:ext cx="5174934" cy="3997637"/>
          </a:xfrm>
          <a:prstGeom prst="rect">
            <a:avLst/>
          </a:prstGeom>
        </p:spPr>
      </p:pic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CFA87A79-FFBA-48B1-A708-D471198B0672}"/>
              </a:ext>
            </a:extLst>
          </p:cNvPr>
          <p:cNvSpPr/>
          <p:nvPr/>
        </p:nvSpPr>
        <p:spPr>
          <a:xfrm>
            <a:off x="3616305" y="5120381"/>
            <a:ext cx="389358" cy="430653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714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Overview of the Summer Grant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7160677" cy="3952263"/>
          </a:xfrm>
        </p:spPr>
        <p:txBody>
          <a:bodyPr anchor="ctr">
            <a:normAutofit fontScale="92500"/>
          </a:bodyPr>
          <a:lstStyle/>
          <a:p>
            <a:r>
              <a:rPr lang="en-US" dirty="0"/>
              <a:t>$60,000 max per program.</a:t>
            </a:r>
          </a:p>
          <a:p>
            <a:pPr lvl="1"/>
            <a:r>
              <a:rPr lang="en-US" dirty="0">
                <a:effectLst/>
              </a:rPr>
              <a:t>Final funding amounts are</a:t>
            </a:r>
            <a:r>
              <a:rPr lang="en-US" dirty="0"/>
              <a:t> set based on number of programs applying, total requested funds, and state funding amounts.</a:t>
            </a:r>
          </a:p>
          <a:p>
            <a:r>
              <a:rPr lang="en-US" dirty="0">
                <a:effectLst/>
              </a:rPr>
              <a:t>Must serve youth during the summer full time.</a:t>
            </a:r>
          </a:p>
          <a:p>
            <a:r>
              <a:rPr lang="en-US" dirty="0"/>
              <a:t>Must meet DESE’s criteria for access or quality.</a:t>
            </a:r>
          </a:p>
          <a:p>
            <a:pPr lvl="1"/>
            <a:r>
              <a:rPr lang="en-US" dirty="0">
                <a:effectLst/>
              </a:rPr>
              <a:t>Quality: </a:t>
            </a:r>
            <a:r>
              <a:rPr lang="en-US" dirty="0">
                <a:effectLst/>
                <a:hlinkClick r:id="rId2"/>
              </a:rPr>
              <a:t>https://www.doe.mass.edu/grants/2024/528-530/guidelines.docx</a:t>
            </a:r>
            <a:r>
              <a:rPr lang="en-US" dirty="0">
                <a:effectLst/>
              </a:rPr>
              <a:t> </a:t>
            </a:r>
          </a:p>
          <a:p>
            <a:pPr lvl="1"/>
            <a:r>
              <a:rPr lang="en-US" dirty="0"/>
              <a:t>Access: </a:t>
            </a:r>
            <a:r>
              <a:rPr lang="en-US" dirty="0">
                <a:hlinkClick r:id="rId3"/>
              </a:rPr>
              <a:t>https://www.doe.mass.edu/grants/2025/0523-0527-0528/</a:t>
            </a:r>
            <a:r>
              <a:rPr lang="en-US" dirty="0"/>
              <a:t> </a:t>
            </a:r>
            <a:endParaRPr lang="en-US" dirty="0">
              <a:effectLst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60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Funding Examples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5583" y="1799493"/>
            <a:ext cx="7717244" cy="4717908"/>
          </a:xfrm>
        </p:spPr>
        <p:txBody>
          <a:bodyPr anchor="ctr">
            <a:normAutofit fontScale="77500" lnSpcReduction="20000"/>
          </a:bodyPr>
          <a:lstStyle/>
          <a:p>
            <a:r>
              <a:rPr lang="en-US" dirty="0"/>
              <a:t>Program coordination and programmatic staff costs (including increasing rates/incentives and costs for recruitment efforts as needed to fill staffing gaps) </a:t>
            </a:r>
          </a:p>
          <a:p>
            <a:r>
              <a:rPr lang="en-US" dirty="0"/>
              <a:t>Scholarships for economically disadvantaged students/families on voucher wait lists or unable to afford programming </a:t>
            </a:r>
          </a:p>
          <a:p>
            <a:r>
              <a:rPr lang="en-US" dirty="0"/>
              <a:t>Transportation </a:t>
            </a:r>
          </a:p>
          <a:p>
            <a:r>
              <a:rPr lang="en-US" dirty="0"/>
              <a:t>Materials/supplies for program activities </a:t>
            </a:r>
          </a:p>
          <a:p>
            <a:r>
              <a:rPr lang="en-US" dirty="0"/>
              <a:t>Food/snacks for participants </a:t>
            </a:r>
          </a:p>
          <a:p>
            <a:r>
              <a:rPr lang="en-US" dirty="0"/>
              <a:t>Mental/behavioral health services/counselors </a:t>
            </a:r>
          </a:p>
          <a:p>
            <a:r>
              <a:rPr lang="en-US" dirty="0"/>
              <a:t>Social-emotional learning supports </a:t>
            </a:r>
          </a:p>
          <a:p>
            <a:r>
              <a:rPr lang="en-US" dirty="0"/>
              <a:t>School/community partner specialist </a:t>
            </a:r>
          </a:p>
          <a:p>
            <a:r>
              <a:rPr lang="en-US" dirty="0"/>
              <a:t>Family engagement liaison </a:t>
            </a:r>
          </a:p>
          <a:p>
            <a:r>
              <a:rPr lang="en-US" dirty="0"/>
              <a:t>Enrichment/extracurricular opportunities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641D7-AE06-4F5D-8BCC-3F14DCB93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What can you </a:t>
            </a:r>
            <a:r>
              <a:rPr lang="en-US" b="1" dirty="0">
                <a:solidFill>
                  <a:srgbClr val="FF0000"/>
                </a:solidFill>
              </a:rPr>
              <a:t>NOT</a:t>
            </a:r>
            <a:r>
              <a:rPr lang="en-US" dirty="0"/>
              <a:t> spend money on?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2A47D-A6CF-4E6D-B5DD-DE87E546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8" y="1290345"/>
            <a:ext cx="6467867" cy="3952263"/>
          </a:xfrm>
        </p:spPr>
        <p:txBody>
          <a:bodyPr anchor="ctr">
            <a:normAutofit/>
          </a:bodyPr>
          <a:lstStyle/>
          <a:p>
            <a:r>
              <a:rPr lang="en-US" sz="3600" dirty="0"/>
              <a:t>Capital improvements</a:t>
            </a:r>
          </a:p>
          <a:p>
            <a:r>
              <a:rPr lang="en-US" sz="3600" dirty="0"/>
              <a:t>Indirect costs </a:t>
            </a:r>
          </a:p>
          <a:p>
            <a:r>
              <a:rPr lang="en-US" sz="3600" dirty="0"/>
              <a:t>Equipment costs</a:t>
            </a: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B54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D18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552916EF-8069-49F0-A78A-A9B33C9716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2344" y="2857501"/>
            <a:ext cx="1306283" cy="1142998"/>
          </a:xfrm>
          <a:prstGeom prst="rect">
            <a:avLst/>
          </a:prstGeom>
        </p:spPr>
      </p:pic>
      <p:sp>
        <p:nvSpPr>
          <p:cNvPr id="4" name="&quot;Not Allowed&quot; Symbol 3">
            <a:extLst>
              <a:ext uri="{FF2B5EF4-FFF2-40B4-BE49-F238E27FC236}">
                <a16:creationId xmlns:a16="http://schemas.microsoft.com/office/drawing/2014/main" id="{0F0C796F-B73C-48F7-9668-17590837683B}"/>
              </a:ext>
            </a:extLst>
          </p:cNvPr>
          <p:cNvSpPr/>
          <p:nvPr/>
        </p:nvSpPr>
        <p:spPr>
          <a:xfrm>
            <a:off x="3099157" y="4121103"/>
            <a:ext cx="2542408" cy="2356886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97450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5105D753148B42AEB032E9118E1537" ma:contentTypeVersion="16" ma:contentTypeDescription="Create a new document." ma:contentTypeScope="" ma:versionID="4054cf73f1884619d8dda120ee331bb8">
  <xsd:schema xmlns:xsd="http://www.w3.org/2001/XMLSchema" xmlns:xs="http://www.w3.org/2001/XMLSchema" xmlns:p="http://schemas.microsoft.com/office/2006/metadata/properties" xmlns:ns3="245a3616-beff-4201-be46-4934ffd1ea4a" xmlns:ns4="aa90985c-272e-428e-941a-2326d76ddaf3" targetNamespace="http://schemas.microsoft.com/office/2006/metadata/properties" ma:root="true" ma:fieldsID="d5338b056f93f5d06bd0c2fc60fb4e11" ns3:_="" ns4:_="">
    <xsd:import namespace="245a3616-beff-4201-be46-4934ffd1ea4a"/>
    <xsd:import namespace="aa90985c-272e-428e-941a-2326d76ddaf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3:SharedWithDetails" minOccurs="0"/>
                <xsd:element ref="ns3:SharingHintHash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  <xsd:element ref="ns4:MediaServiceSearchProperties" minOccurs="0"/>
                <xsd:element ref="ns4:_activity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5a3616-beff-4201-be46-4934ffd1ea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0985c-272e-428e-941a-2326d76dda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a90985c-272e-428e-941a-2326d76ddaf3" xsi:nil="true"/>
  </documentManagement>
</p:properties>
</file>

<file path=customXml/itemProps1.xml><?xml version="1.0" encoding="utf-8"?>
<ds:datastoreItem xmlns:ds="http://schemas.openxmlformats.org/officeDocument/2006/customXml" ds:itemID="{9FAF3170-50C1-4BDB-A5E9-BA47093770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5a3616-beff-4201-be46-4934ffd1ea4a"/>
    <ds:schemaRef ds:uri="aa90985c-272e-428e-941a-2326d76dda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94ECA1-809B-446E-B785-A6575DA6A7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3AC99B-2C03-4AC3-9431-95163B08D931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infopath/2007/PartnerControls"/>
    <ds:schemaRef ds:uri="aa90985c-272e-428e-941a-2326d76ddaf3"/>
    <ds:schemaRef ds:uri="245a3616-beff-4201-be46-4934ffd1ea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607</Words>
  <Application>Microsoft Office PowerPoint</Application>
  <PresentationFormat>Widescreen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1_Office Theme</vt:lpstr>
      <vt:lpstr>After school and Out-of-School Subgrant Program  Summer Application Informational Webinar (recorded)</vt:lpstr>
      <vt:lpstr>Introduction</vt:lpstr>
      <vt:lpstr>About MAP</vt:lpstr>
      <vt:lpstr>ASOST-S Grant</vt:lpstr>
      <vt:lpstr>Eligibility for MAP Summer Grant</vt:lpstr>
      <vt:lpstr>Catchment Areas</vt:lpstr>
      <vt:lpstr>Overview of the Summer Grant</vt:lpstr>
      <vt:lpstr>Funding Examples</vt:lpstr>
      <vt:lpstr>What can you NOT spend money on?</vt:lpstr>
      <vt:lpstr>Timelines</vt:lpstr>
      <vt:lpstr>Reimbursement of Services Rendered</vt:lpstr>
      <vt:lpstr>Reporting Requirements</vt:lpstr>
      <vt:lpstr>Questions and Answers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school and Out-of-School Subgrant Program  Summer Application Informational Webinar (recorded)</dc:title>
  <dc:creator>Patrick Stanton</dc:creator>
  <cp:lastModifiedBy>Patrick Stanton</cp:lastModifiedBy>
  <cp:revision>2</cp:revision>
  <dcterms:created xsi:type="dcterms:W3CDTF">2024-04-01T12:58:10Z</dcterms:created>
  <dcterms:modified xsi:type="dcterms:W3CDTF">2024-04-03T15:36:15Z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0x010100F35105D753148B42AEB032E9118E1537</vt:lpwstr>
  </property>
</Properties>
</file>